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59" r:id="rId4"/>
    <p:sldId id="287" r:id="rId5"/>
    <p:sldId id="258" r:id="rId6"/>
    <p:sldId id="262" r:id="rId7"/>
    <p:sldId id="288" r:id="rId8"/>
    <p:sldId id="261" r:id="rId9"/>
    <p:sldId id="274" r:id="rId10"/>
    <p:sldId id="290" r:id="rId11"/>
    <p:sldId id="273" r:id="rId12"/>
    <p:sldId id="276" r:id="rId13"/>
    <p:sldId id="263" r:id="rId14"/>
    <p:sldId id="264" r:id="rId15"/>
    <p:sldId id="265" r:id="rId16"/>
    <p:sldId id="289" r:id="rId17"/>
    <p:sldId id="266" r:id="rId18"/>
    <p:sldId id="277" r:id="rId19"/>
    <p:sldId id="278" r:id="rId20"/>
    <p:sldId id="267" r:id="rId21"/>
    <p:sldId id="268" r:id="rId22"/>
    <p:sldId id="269" r:id="rId23"/>
    <p:sldId id="291" r:id="rId24"/>
    <p:sldId id="270" r:id="rId25"/>
    <p:sldId id="279" r:id="rId26"/>
    <p:sldId id="280" r:id="rId27"/>
    <p:sldId id="271" r:id="rId28"/>
    <p:sldId id="272" r:id="rId29"/>
    <p:sldId id="292" r:id="rId30"/>
    <p:sldId id="281" r:id="rId31"/>
    <p:sldId id="282" r:id="rId32"/>
    <p:sldId id="283" r:id="rId33"/>
    <p:sldId id="294" r:id="rId34"/>
    <p:sldId id="285" r:id="rId35"/>
    <p:sldId id="256" r:id="rId36"/>
  </p:sldIdLst>
  <p:sldSz cx="9144000" cy="6858000" type="screen4x3"/>
  <p:notesSz cx="6858000" cy="9144000"/>
  <p:embeddedFontLst>
    <p:embeddedFont>
      <p:font typeface="Franklin Gothic Medium Cond" panose="020B0604020202020204" charset="0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Franklin Gothic Book" panose="020B060402020202020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ill Sans MT" panose="020B0604020202020204" charset="0"/>
      <p:regular r:id="rId49"/>
      <p:bold r:id="rId50"/>
      <p:italic r:id="rId51"/>
      <p:boldItalic r:id="rId52"/>
    </p:embeddedFont>
    <p:embeddedFont>
      <p:font typeface="Franklin Gothic Demi" panose="020B0604020202020204" charset="0"/>
      <p:regular r:id="rId53"/>
      <p: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539443-1ECF-427F-B9D8-8336F7850DAD}">
          <p14:sldIdLst>
            <p14:sldId id="257"/>
            <p14:sldId id="260"/>
            <p14:sldId id="259"/>
            <p14:sldId id="287"/>
            <p14:sldId id="258"/>
            <p14:sldId id="262"/>
            <p14:sldId id="288"/>
            <p14:sldId id="261"/>
            <p14:sldId id="274"/>
            <p14:sldId id="290"/>
            <p14:sldId id="273"/>
            <p14:sldId id="276"/>
            <p14:sldId id="263"/>
            <p14:sldId id="264"/>
            <p14:sldId id="265"/>
            <p14:sldId id="289"/>
            <p14:sldId id="266"/>
            <p14:sldId id="277"/>
            <p14:sldId id="278"/>
            <p14:sldId id="267"/>
            <p14:sldId id="268"/>
            <p14:sldId id="269"/>
            <p14:sldId id="291"/>
            <p14:sldId id="270"/>
            <p14:sldId id="279"/>
            <p14:sldId id="280"/>
            <p14:sldId id="271"/>
            <p14:sldId id="272"/>
            <p14:sldId id="292"/>
            <p14:sldId id="281"/>
            <p14:sldId id="282"/>
            <p14:sldId id="283"/>
            <p14:sldId id="294"/>
            <p14:sldId id="285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1685" autoAdjust="0"/>
  </p:normalViewPr>
  <p:slideViewPr>
    <p:cSldViewPr>
      <p:cViewPr>
        <p:scale>
          <a:sx n="61" d="100"/>
          <a:sy n="61" d="100"/>
        </p:scale>
        <p:origin x="-139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alignment_with_bus_strategy!$B$34:$B$38</c:f>
              <c:strCache>
                <c:ptCount val="5"/>
                <c:pt idx="0">
                  <c:v>Very well aligned</c:v>
                </c:pt>
                <c:pt idx="1">
                  <c:v>Well aligned, but needs periodic review to stay current</c:v>
                </c:pt>
                <c:pt idx="2">
                  <c:v>Adequately aligned</c:v>
                </c:pt>
                <c:pt idx="3">
                  <c:v>Poorly aligned, but tolerable for now</c:v>
                </c:pt>
                <c:pt idx="4">
                  <c:v>Unacceptable</c:v>
                </c:pt>
              </c:strCache>
            </c:strRef>
          </c:cat>
          <c:val>
            <c:numRef>
              <c:f>alignment_with_bus_strategy!$C$34:$C$38</c:f>
              <c:numCache>
                <c:formatCode>0%</c:formatCode>
                <c:ptCount val="5"/>
                <c:pt idx="0">
                  <c:v>2.34375E-2</c:v>
                </c:pt>
                <c:pt idx="1">
                  <c:v>0.234375</c:v>
                </c:pt>
                <c:pt idx="2">
                  <c:v>0.375</c:v>
                </c:pt>
                <c:pt idx="3">
                  <c:v>0.3125</c:v>
                </c:pt>
                <c:pt idx="4">
                  <c:v>5.46875E-2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621952"/>
        <c:axId val="43009920"/>
      </c:barChart>
      <c:catAx>
        <c:axId val="4262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009920"/>
        <c:crosses val="autoZero"/>
        <c:auto val="1"/>
        <c:lblAlgn val="ctr"/>
        <c:lblOffset val="100"/>
        <c:noMultiLvlLbl val="0"/>
      </c:catAx>
      <c:valAx>
        <c:axId val="43009920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62195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[Advanced Planning Cogix Aggregate.xlsm]Technology Used!PivotTable8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0.10320581802274716"/>
          <c:y val="5.0925925925925923E-2"/>
          <c:w val="0.86623862642169724"/>
          <c:h val="0.755339135239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'Technology Used'!$B$3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'Technology Used'!$A$4:$A$7</c:f>
              <c:strCache>
                <c:ptCount val="3"/>
                <c:pt idx="0">
                  <c:v>Combination of spreadsheets and dedicated software</c:v>
                </c:pt>
                <c:pt idx="1">
                  <c:v>Spreadsheets only</c:v>
                </c:pt>
                <c:pt idx="2">
                  <c:v>Software dedicated to this purpose</c:v>
                </c:pt>
              </c:strCache>
            </c:strRef>
          </c:cat>
          <c:val>
            <c:numRef>
              <c:f>'Technology Used'!$B$4:$B$7</c:f>
              <c:numCache>
                <c:formatCode>0.0%</c:formatCode>
                <c:ptCount val="3"/>
                <c:pt idx="0">
                  <c:v>0.55905511811023623</c:v>
                </c:pt>
                <c:pt idx="1">
                  <c:v>0.39370078740157483</c:v>
                </c:pt>
                <c:pt idx="2">
                  <c:v>4.7244094488188976E-2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612928"/>
        <c:axId val="112596096"/>
      </c:barChart>
      <c:catAx>
        <c:axId val="9961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2596096"/>
        <c:crosses val="autoZero"/>
        <c:auto val="1"/>
        <c:lblAlgn val="ctr"/>
        <c:lblOffset val="100"/>
        <c:noMultiLvlLbl val="0"/>
      </c:catAx>
      <c:valAx>
        <c:axId val="11259609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6129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[Advanced Planning Cogix Aggregate.xlsm]Plans for Cloud!PivotTable10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0.50011324973267235"/>
          <c:y val="3.4554266243035411E-2"/>
          <c:w val="0.42702731602994065"/>
          <c:h val="0.8240037758438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'Plans for Cloud'!$B$3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'Plans for Cloud'!$A$4:$A$10</c:f>
              <c:strCache>
                <c:ptCount val="6"/>
                <c:pt idx="0">
                  <c:v>Planning to move to the cloud in the next 12 months</c:v>
                </c:pt>
                <c:pt idx="1">
                  <c:v>Planning to move to the cloud, but it's more than a year away</c:v>
                </c:pt>
                <c:pt idx="2">
                  <c:v>Now considering a move to the cloud</c:v>
                </c:pt>
                <c:pt idx="3">
                  <c:v>Don’t know</c:v>
                </c:pt>
                <c:pt idx="4">
                  <c:v>Currently some work is enabled by cloud technology; likely to increase in the future</c:v>
                </c:pt>
                <c:pt idx="5">
                  <c:v>No plans to move to the cloud</c:v>
                </c:pt>
              </c:strCache>
            </c:strRef>
          </c:cat>
          <c:val>
            <c:numRef>
              <c:f>'Plans for Cloud'!$B$4:$B$10</c:f>
              <c:numCache>
                <c:formatCode>0.0%</c:formatCode>
                <c:ptCount val="6"/>
                <c:pt idx="0">
                  <c:v>3.90625E-2</c:v>
                </c:pt>
                <c:pt idx="1">
                  <c:v>7.8125E-2</c:v>
                </c:pt>
                <c:pt idx="2">
                  <c:v>0.1015625</c:v>
                </c:pt>
                <c:pt idx="3">
                  <c:v>0.203125</c:v>
                </c:pt>
                <c:pt idx="4">
                  <c:v>0.25</c:v>
                </c:pt>
                <c:pt idx="5">
                  <c:v>0.328125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04928"/>
        <c:axId val="113007616"/>
      </c:barChart>
      <c:catAx>
        <c:axId val="113004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007616"/>
        <c:crosses val="autoZero"/>
        <c:auto val="1"/>
        <c:lblAlgn val="ctr"/>
        <c:lblOffset val="100"/>
        <c:noMultiLvlLbl val="0"/>
      </c:catAx>
      <c:valAx>
        <c:axId val="113007616"/>
        <c:scaling>
          <c:orientation val="minMax"/>
          <c:max val="0.5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0049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283549625741228"/>
          <c:y val="1.8762259980660313E-2"/>
          <c:w val="0.60333126761932532"/>
          <c:h val="0.822983146843486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'Barriers to Cloud'!$A$40:$A$44</c:f>
              <c:strCache>
                <c:ptCount val="5"/>
                <c:pt idx="0">
                  <c:v>Regulation and compliance issues</c:v>
                </c:pt>
                <c:pt idx="1">
                  <c:v>Other</c:v>
                </c:pt>
                <c:pt idx="2">
                  <c:v>Lack of change management expertise</c:v>
                </c:pt>
                <c:pt idx="3">
                  <c:v>Not convinced of the cost savings being promised</c:v>
                </c:pt>
                <c:pt idx="4">
                  <c:v>Concerns about risk</c:v>
                </c:pt>
              </c:strCache>
            </c:strRef>
          </c:cat>
          <c:val>
            <c:numRef>
              <c:f>'Barriers to Cloud'!$B$40:$B$44</c:f>
              <c:numCache>
                <c:formatCode>0%</c:formatCode>
                <c:ptCount val="5"/>
                <c:pt idx="0">
                  <c:v>0.19</c:v>
                </c:pt>
                <c:pt idx="1">
                  <c:v>0.2</c:v>
                </c:pt>
                <c:pt idx="2">
                  <c:v>0.28000000000000003</c:v>
                </c:pt>
                <c:pt idx="3">
                  <c:v>0.4</c:v>
                </c:pt>
                <c:pt idx="4">
                  <c:v>0.47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708608"/>
        <c:axId val="113076096"/>
      </c:barChart>
      <c:catAx>
        <c:axId val="112708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076096"/>
        <c:crosses val="autoZero"/>
        <c:auto val="1"/>
        <c:lblAlgn val="ctr"/>
        <c:lblOffset val="100"/>
        <c:noMultiLvlLbl val="0"/>
      </c:catAx>
      <c:valAx>
        <c:axId val="113076096"/>
        <c:scaling>
          <c:orientation val="minMax"/>
          <c:max val="0.5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270860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050111187256124"/>
          <c:y val="4.1844977090099697E-2"/>
          <c:w val="0.57768124455135827"/>
          <c:h val="0.7972866962027704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'budget forecast techniques'!$A$32:$A$37</c:f>
              <c:strCache>
                <c:ptCount val="6"/>
                <c:pt idx="0">
                  <c:v>Other</c:v>
                </c:pt>
                <c:pt idx="1">
                  <c:v>Predictive modeling, e.g. stochastic</c:v>
                </c:pt>
                <c:pt idx="2">
                  <c:v>Zero-based budgeting</c:v>
                </c:pt>
                <c:pt idx="3">
                  <c:v>Demand-pull</c:v>
                </c:pt>
                <c:pt idx="4">
                  <c:v>Activity-based budgeting</c:v>
                </c:pt>
                <c:pt idx="5">
                  <c:v>Last year plus percentage</c:v>
                </c:pt>
              </c:strCache>
            </c:strRef>
          </c:cat>
          <c:val>
            <c:numRef>
              <c:f>'budget forecast techniques'!$B$32:$B$37</c:f>
              <c:numCache>
                <c:formatCode>0%</c:formatCode>
                <c:ptCount val="6"/>
                <c:pt idx="0">
                  <c:v>0.02</c:v>
                </c:pt>
                <c:pt idx="1">
                  <c:v>0.11</c:v>
                </c:pt>
                <c:pt idx="2">
                  <c:v>0.24</c:v>
                </c:pt>
                <c:pt idx="3">
                  <c:v>0.25</c:v>
                </c:pt>
                <c:pt idx="4">
                  <c:v>0.46</c:v>
                </c:pt>
                <c:pt idx="5">
                  <c:v>0.69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865472"/>
        <c:axId val="75880704"/>
      </c:barChart>
      <c:catAx>
        <c:axId val="75865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880704"/>
        <c:crosses val="autoZero"/>
        <c:auto val="1"/>
        <c:lblAlgn val="ctr"/>
        <c:lblOffset val="100"/>
        <c:noMultiLvlLbl val="0"/>
      </c:catAx>
      <c:valAx>
        <c:axId val="7588070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8654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value_of_budgeting!$D$30:$D$35</c:f>
              <c:strCache>
                <c:ptCount val="6"/>
                <c:pt idx="0">
                  <c:v>Valuable, but the approach needs improvement</c:v>
                </c:pt>
                <c:pt idx="1">
                  <c:v>Somewhat valuable, but the annual budget quickly becomes obsolete</c:v>
                </c:pt>
                <c:pt idx="2">
                  <c:v>Very valuable because we use the budget as a guide, not an absolute baseline measure</c:v>
                </c:pt>
                <c:pt idx="3">
                  <c:v>Valuable for senior management only</c:v>
                </c:pt>
                <c:pt idx="4">
                  <c:v>Not valuable; a waste of time and energy</c:v>
                </c:pt>
                <c:pt idx="5">
                  <c:v>Other</c:v>
                </c:pt>
              </c:strCache>
            </c:strRef>
          </c:cat>
          <c:val>
            <c:numRef>
              <c:f>value_of_budgeting!$E$30:$E$35</c:f>
              <c:numCache>
                <c:formatCode>0%</c:formatCode>
                <c:ptCount val="6"/>
                <c:pt idx="0">
                  <c:v>0.36923076923076925</c:v>
                </c:pt>
                <c:pt idx="1">
                  <c:v>0.25384615384615383</c:v>
                </c:pt>
                <c:pt idx="2">
                  <c:v>0.16923076923076924</c:v>
                </c:pt>
                <c:pt idx="3">
                  <c:v>0.13076923076923078</c:v>
                </c:pt>
                <c:pt idx="4">
                  <c:v>4.6153846153846156E-2</c:v>
                </c:pt>
                <c:pt idx="5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522624"/>
        <c:axId val="78562432"/>
      </c:barChart>
      <c:catAx>
        <c:axId val="7852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8562432"/>
        <c:crosses val="autoZero"/>
        <c:auto val="1"/>
        <c:lblAlgn val="ctr"/>
        <c:lblOffset val="100"/>
        <c:noMultiLvlLbl val="0"/>
      </c:catAx>
      <c:valAx>
        <c:axId val="78562432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52262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148890479599143"/>
          <c:y val="5.0925925925925923E-2"/>
          <c:w val="0.48136168747901109"/>
          <c:h val="0.77181357538641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'barriers to improvement'!$A$28:$A$36</c:f>
              <c:strCache>
                <c:ptCount val="9"/>
                <c:pt idx="0">
                  <c:v>Ineffective approach to talent recruitment and retention</c:v>
                </c:pt>
                <c:pt idx="1">
                  <c:v>Limited budget for better technology</c:v>
                </c:pt>
                <c:pt idx="2">
                  <c:v>Limited budget for talent development</c:v>
                </c:pt>
                <c:pt idx="3">
                  <c:v>Insufficient opportunities for analysts to interact with the business</c:v>
                </c:pt>
                <c:pt idx="4">
                  <c:v>Limited budget for process improvement program</c:v>
                </c:pt>
                <c:pt idx="5">
                  <c:v>Not a management priority</c:v>
                </c:pt>
                <c:pt idx="6">
                  <c:v>Insufficient knowledge of business strategy and dynamics among finance staff</c:v>
                </c:pt>
                <c:pt idx="7">
                  <c:v>Insufficient access to operational metrics that drive and impact financial measures</c:v>
                </c:pt>
                <c:pt idx="8">
                  <c:v>Staff buried in basic duties; no time to improve FP&amp;A</c:v>
                </c:pt>
              </c:strCache>
            </c:strRef>
          </c:cat>
          <c:val>
            <c:numRef>
              <c:f>'barriers to improvement'!$B$28:$B$36</c:f>
              <c:numCache>
                <c:formatCode>0%</c:formatCode>
                <c:ptCount val="9"/>
                <c:pt idx="0">
                  <c:v>0.14000000000000001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0.16</c:v>
                </c:pt>
                <c:pt idx="4">
                  <c:v>0.17</c:v>
                </c:pt>
                <c:pt idx="5">
                  <c:v>0.19</c:v>
                </c:pt>
                <c:pt idx="6">
                  <c:v>0.27</c:v>
                </c:pt>
                <c:pt idx="7">
                  <c:v>0.31</c:v>
                </c:pt>
                <c:pt idx="8">
                  <c:v>0.62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216448"/>
        <c:axId val="84252160"/>
      </c:barChart>
      <c:catAx>
        <c:axId val="84216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252160"/>
        <c:crosses val="autoZero"/>
        <c:auto val="1"/>
        <c:lblAlgn val="ctr"/>
        <c:lblOffset val="100"/>
        <c:noMultiLvlLbl val="0"/>
      </c:catAx>
      <c:valAx>
        <c:axId val="8425216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2164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767902983754496E-2"/>
          <c:y val="1.7346675415573051E-2"/>
          <c:w val="0.86623862642169724"/>
          <c:h val="0.7632123797025371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data_leverage_1!$D$33:$D$36</c:f>
              <c:strCache>
                <c:ptCount val="4"/>
                <c:pt idx="0">
                  <c:v>Simple aggregation of exposures and losses</c:v>
                </c:pt>
                <c:pt idx="1">
                  <c:v>Basic cause-and-effect analysis</c:v>
                </c:pt>
                <c:pt idx="2">
                  <c:v>Scenarios and "what if" analyses identify possible outcomes</c:v>
                </c:pt>
                <c:pt idx="3">
                  <c:v>Predictive analysis techniques project probable outcomes</c:v>
                </c:pt>
              </c:strCache>
            </c:strRef>
          </c:cat>
          <c:val>
            <c:numRef>
              <c:f>data_leverage_1!$E$33:$E$36</c:f>
              <c:numCache>
                <c:formatCode>0%</c:formatCode>
                <c:ptCount val="4"/>
                <c:pt idx="0">
                  <c:v>0.6</c:v>
                </c:pt>
                <c:pt idx="1">
                  <c:v>0.56999999999999995</c:v>
                </c:pt>
                <c:pt idx="2">
                  <c:v>0.36</c:v>
                </c:pt>
                <c:pt idx="3">
                  <c:v>0.24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411136"/>
        <c:axId val="86426368"/>
      </c:barChart>
      <c:catAx>
        <c:axId val="8641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426368"/>
        <c:crosses val="autoZero"/>
        <c:auto val="1"/>
        <c:lblAlgn val="ctr"/>
        <c:lblOffset val="100"/>
        <c:noMultiLvlLbl val="0"/>
      </c:catAx>
      <c:valAx>
        <c:axId val="8642636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4111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262248468941385"/>
          <c:y val="1.2184003315375055E-3"/>
          <c:w val="0.48659973753280839"/>
          <c:h val="0.8499978486295770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bus_entity_committed_to_1!$E$12:$E$19</c:f>
              <c:strCache>
                <c:ptCount val="8"/>
                <c:pt idx="0">
                  <c:v>putting natural problem solvers into engaged communities of practice.</c:v>
                </c:pt>
                <c:pt idx="1">
                  <c:v>developing the knowledge and skills that finance needs to do all of the above.</c:v>
                </c:pt>
                <c:pt idx="2">
                  <c:v>designing effective organizational structures to deliver services to various stakeholders.</c:v>
                </c:pt>
                <c:pt idx="3">
                  <c:v>leveraging information from many sources to deliver superior analytical value.</c:v>
                </c:pt>
                <c:pt idx="4">
                  <c:v>expanding the mission statement for financial planning and analysis (FP&amp;A) so it adds value to the business beyond accounting, reporting, and compliance.</c:v>
                </c:pt>
                <c:pt idx="5">
                  <c:v>knowledge sharing between finance and operating managers.</c:v>
                </c:pt>
                <c:pt idx="6">
                  <c:v>streamlining and automating core transaction processing.</c:v>
                </c:pt>
                <c:pt idx="7">
                  <c:v>improving financial information management systems, processes, and data models.</c:v>
                </c:pt>
              </c:strCache>
            </c:strRef>
          </c:cat>
          <c:val>
            <c:numRef>
              <c:f>bus_entity_committed_to_1!$F$12:$F$19</c:f>
              <c:numCache>
                <c:formatCode>0%</c:formatCode>
                <c:ptCount val="8"/>
                <c:pt idx="0">
                  <c:v>0.19</c:v>
                </c:pt>
                <c:pt idx="1">
                  <c:v>0.42</c:v>
                </c:pt>
                <c:pt idx="2">
                  <c:v>0.44</c:v>
                </c:pt>
                <c:pt idx="3">
                  <c:v>0.47</c:v>
                </c:pt>
                <c:pt idx="4">
                  <c:v>0.52</c:v>
                </c:pt>
                <c:pt idx="5">
                  <c:v>0.52</c:v>
                </c:pt>
                <c:pt idx="6">
                  <c:v>0.56999999999999995</c:v>
                </c:pt>
                <c:pt idx="7">
                  <c:v>0.72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721280"/>
        <c:axId val="86723968"/>
      </c:barChart>
      <c:catAx>
        <c:axId val="86721280"/>
        <c:scaling>
          <c:orientation val="minMax"/>
        </c:scaling>
        <c:delete val="0"/>
        <c:axPos val="l"/>
        <c:majorTickMark val="out"/>
        <c:minorTickMark val="none"/>
        <c:tickLblPos val="nextTo"/>
        <c:crossAx val="86723968"/>
        <c:crosses val="autoZero"/>
        <c:auto val="1"/>
        <c:lblAlgn val="ctr"/>
        <c:lblOffset val="100"/>
        <c:noMultiLvlLbl val="0"/>
      </c:catAx>
      <c:valAx>
        <c:axId val="8672396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7212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100"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20581802274716"/>
          <c:y val="5.0925925925925923E-2"/>
          <c:w val="0.86623862642169724"/>
          <c:h val="0.7697201912260965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effectiveness_of_analysis!$D$31:$D$33</c:f>
              <c:strCache>
                <c:ptCount val="3"/>
                <c:pt idx="0">
                  <c:v>Effective or very effective</c:v>
                </c:pt>
                <c:pt idx="1">
                  <c:v>Neutral</c:v>
                </c:pt>
                <c:pt idx="2">
                  <c:v>Ineffective or very ineffective</c:v>
                </c:pt>
              </c:strCache>
            </c:strRef>
          </c:cat>
          <c:val>
            <c:numRef>
              <c:f>effectiveness_of_analysis!$E$31:$E$33</c:f>
              <c:numCache>
                <c:formatCode>0%</c:formatCode>
                <c:ptCount val="3"/>
                <c:pt idx="0">
                  <c:v>0.4</c:v>
                </c:pt>
                <c:pt idx="1">
                  <c:v>0.52</c:v>
                </c:pt>
                <c:pt idx="2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526528"/>
        <c:axId val="97529216"/>
      </c:barChart>
      <c:catAx>
        <c:axId val="9752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529216"/>
        <c:crosses val="autoZero"/>
        <c:auto val="1"/>
        <c:lblAlgn val="ctr"/>
        <c:lblOffset val="100"/>
        <c:noMultiLvlLbl val="0"/>
      </c:catAx>
      <c:valAx>
        <c:axId val="9752921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5265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[Advanced Planning Cogix Aggregate.xlsm]Rolling Forecasts!PivotTable14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7.760646368290125E-2"/>
          <c:y val="1.759251968503937E-2"/>
          <c:w val="0.89941703501161574"/>
          <c:h val="0.8167591863517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'Rolling Forecasts'!$B$3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'Rolling Forecasts'!$A$4:$A$7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No, but plan to in the next 12 to 18 months</c:v>
                </c:pt>
              </c:strCache>
            </c:strRef>
          </c:cat>
          <c:val>
            <c:numRef>
              <c:f>'Rolling Forecasts'!$B$4:$B$7</c:f>
              <c:numCache>
                <c:formatCode>0.0%</c:formatCode>
                <c:ptCount val="3"/>
                <c:pt idx="0">
                  <c:v>0.5</c:v>
                </c:pt>
                <c:pt idx="1">
                  <c:v>0.3203125</c:v>
                </c:pt>
                <c:pt idx="2">
                  <c:v>0.1796875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617024"/>
        <c:axId val="97628160"/>
      </c:barChart>
      <c:catAx>
        <c:axId val="9761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628160"/>
        <c:crosses val="autoZero"/>
        <c:auto val="1"/>
        <c:lblAlgn val="ctr"/>
        <c:lblOffset val="100"/>
        <c:noMultiLvlLbl val="0"/>
      </c:catAx>
      <c:valAx>
        <c:axId val="9762816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6170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346359482842425"/>
          <c:y val="3.3333333333333333E-2"/>
          <c:w val="0.68941455234762317"/>
          <c:h val="0.729091624910522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RollingForecasts!$C$105</c:f>
              <c:strCache>
                <c:ptCount val="1"/>
                <c:pt idx="0">
                  <c:v>Do not use rolling forecasts
N = 35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>
                    <a:latin typeface="Gill Sans MT" panose="020B05020201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RollingForecasts!$A$106:$A$109</c:f>
              <c:strCache>
                <c:ptCount val="4"/>
                <c:pt idx="0">
                  <c:v>Reliable or very reliable</c:v>
                </c:pt>
                <c:pt idx="1">
                  <c:v>Valuable or very valuable</c:v>
                </c:pt>
                <c:pt idx="2">
                  <c:v>Effective or very effective</c:v>
                </c:pt>
                <c:pt idx="3">
                  <c:v>Well-aligned or very well-aligned</c:v>
                </c:pt>
              </c:strCache>
            </c:strRef>
          </c:cat>
          <c:val>
            <c:numRef>
              <c:f>RollingForecasts!$C$106:$C$109</c:f>
              <c:numCache>
                <c:formatCode>0.0%</c:formatCode>
                <c:ptCount val="4"/>
                <c:pt idx="0">
                  <c:v>0.54200000000000004</c:v>
                </c:pt>
                <c:pt idx="1">
                  <c:v>0.42899999999999999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ser>
          <c:idx val="0"/>
          <c:order val="1"/>
          <c:tx>
            <c:strRef>
              <c:f>RollingForecasts!$B$105</c:f>
              <c:strCache>
                <c:ptCount val="1"/>
                <c:pt idx="0">
                  <c:v>Use rolling forecasts
N = 53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>
                    <a:latin typeface="Gill Sans MT" panose="020B05020201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RollingForecasts!$A$106:$A$109</c:f>
              <c:strCache>
                <c:ptCount val="4"/>
                <c:pt idx="0">
                  <c:v>Reliable or very reliable</c:v>
                </c:pt>
                <c:pt idx="1">
                  <c:v>Valuable or very valuable</c:v>
                </c:pt>
                <c:pt idx="2">
                  <c:v>Effective or very effective</c:v>
                </c:pt>
                <c:pt idx="3">
                  <c:v>Well-aligned or very well-aligned</c:v>
                </c:pt>
              </c:strCache>
            </c:strRef>
          </c:cat>
          <c:val>
            <c:numRef>
              <c:f>RollingForecasts!$B$106:$B$109</c:f>
              <c:numCache>
                <c:formatCode>0.0%</c:formatCode>
                <c:ptCount val="4"/>
                <c:pt idx="0">
                  <c:v>0.89100000000000001</c:v>
                </c:pt>
                <c:pt idx="1">
                  <c:v>0.755</c:v>
                </c:pt>
                <c:pt idx="2">
                  <c:v>0.93799999999999994</c:v>
                </c:pt>
                <c:pt idx="3">
                  <c:v>0.61499999999999999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696384"/>
        <c:axId val="97706368"/>
      </c:barChart>
      <c:catAx>
        <c:axId val="97696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ill Sans MT" panose="020B0502020104020203" pitchFamily="34" charset="0"/>
              </a:defRPr>
            </a:pPr>
            <a:endParaRPr lang="en-US"/>
          </a:p>
        </c:txPr>
        <c:crossAx val="97706368"/>
        <c:crosses val="autoZero"/>
        <c:auto val="1"/>
        <c:lblAlgn val="ctr"/>
        <c:lblOffset val="100"/>
        <c:noMultiLvlLbl val="0"/>
      </c:catAx>
      <c:valAx>
        <c:axId val="97706368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ill Sans MT" panose="020B0502020104020203" pitchFamily="34" charset="0"/>
              </a:defRPr>
            </a:pPr>
            <a:endParaRPr lang="en-US"/>
          </a:p>
        </c:txPr>
        <c:crossAx val="97696384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>
              <a:latin typeface="Gill Sans MT" panose="020B05020201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0.88763</cdr:x>
      <cdr:y>0.91404</cdr:y>
    </cdr:from>
    <cdr:to>
      <cdr:x>0.98231</cdr:x>
      <cdr:y>0.97365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343896" y="3277589"/>
          <a:ext cx="570016" cy="213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128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0.87708</cdr:x>
      <cdr:y>0.93576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0025" y="2566988"/>
          <a:ext cx="561975" cy="176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128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0.88312</cdr:x>
      <cdr:y>0.93074</cdr:y>
    </cdr:from>
    <cdr:to>
      <cdr:x>1</cdr:x>
      <cdr:y>0.99479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7610" y="2553195"/>
          <a:ext cx="534390" cy="175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0.89343</cdr:x>
      <cdr:y>0.94009</cdr:y>
    </cdr:from>
    <cdr:to>
      <cdr:x>1</cdr:x>
      <cdr:y>0.99715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1075" y="3138489"/>
          <a:ext cx="571499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163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0.89222</cdr:x>
      <cdr:y>0.91775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403273" y="2517568"/>
          <a:ext cx="652722" cy="225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130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0.90206</cdr:x>
      <cdr:y>0.9459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55771" y="3111335"/>
          <a:ext cx="581479" cy="17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0.87292</cdr:x>
      <cdr:y>0.93229</cdr:y>
    </cdr:from>
    <cdr:to>
      <cdr:x>1</cdr:x>
      <cdr:y>0.99479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975" y="2557463"/>
          <a:ext cx="581025" cy="17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0.89596</cdr:x>
      <cdr:y>0.93834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5148" y="3063834"/>
          <a:ext cx="628782" cy="20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126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0.85974</cdr:x>
      <cdr:y>0.91775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930732" y="2517568"/>
          <a:ext cx="641268" cy="225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128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0.88125</cdr:x>
      <cdr:y>0.92188</cdr:y>
    </cdr:from>
    <cdr:to>
      <cdr:x>1</cdr:x>
      <cdr:y>0.99479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9075" y="2528888"/>
          <a:ext cx="542924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128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0.87083</cdr:x>
      <cdr:y>0.92882</cdr:y>
    </cdr:from>
    <cdr:to>
      <cdr:x>1</cdr:x>
      <cdr:y>0.99479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1450" y="2547938"/>
          <a:ext cx="5905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>
              <a:latin typeface="Gill Sans MT" panose="020B0502020104020203" pitchFamily="34" charset="0"/>
            </a:rPr>
            <a:t>N = 127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75AC3-402F-40E2-BC58-4CA5A16787FA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1CE7-EA97-4311-A27C-4F2AA9DFF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CE7-EA97-4311-A27C-4F2AA9DFF2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apqc.org/linkedin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apqc.org/linkedin" TargetMode="External"/><Relationship Id="rId12" Type="http://schemas.openxmlformats.org/officeDocument/2006/relationships/hyperlink" Target="http://www.apqc.org/twitter" TargetMode="External"/><Relationship Id="rId2" Type="http://schemas.openxmlformats.org/officeDocument/2006/relationships/hyperlink" Target="https://twitter.com/apqc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hyperlink" Target="http://www.apqc.org/facebook" TargetMode="External"/><Relationship Id="rId5" Type="http://schemas.openxmlformats.org/officeDocument/2006/relationships/hyperlink" Target="https://www.facebook.com/pages/APQC-American-Productivity-and-Quality-Center/57081210980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hyperlink" Target="https://www.apqc.org/blog" TargetMode="External"/><Relationship Id="rId14" Type="http://schemas.openxmlformats.org/officeDocument/2006/relationships/hyperlink" Target="http://www.apqc.org/blog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ginning or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581400" y="3733800"/>
            <a:ext cx="5562600" cy="1063625"/>
          </a:xfrm>
          <a:prstGeom prst="rect">
            <a:avLst/>
          </a:prstGeom>
          <a:solidFill>
            <a:srgbClr val="003F7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33800"/>
            <a:ext cx="838200" cy="1063625"/>
          </a:xfrm>
          <a:prstGeom prst="rect">
            <a:avLst/>
          </a:prstGeom>
          <a:solidFill>
            <a:srgbClr val="003F7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14400" y="451747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www.apqc.org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07" y="3794517"/>
            <a:ext cx="1880616" cy="5029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85800" y="4331815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123 N. Post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Oak | Houston, TX | 77024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1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8229600" cy="609600"/>
          </a:xfrm>
        </p:spPr>
        <p:txBody>
          <a:bodyPr>
            <a:noAutofit/>
          </a:bodyPr>
          <a:lstStyle>
            <a:lvl1pPr marL="0" indent="0">
              <a:buNone/>
              <a:defRPr sz="2200" b="0" baseline="0">
                <a:solidFill>
                  <a:srgbClr val="7090B7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Long Title of Chart Here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29400"/>
            <a:ext cx="1828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©2015 APQC.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QC Infographic Un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869190"/>
            <a:ext cx="1981200" cy="5105400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14600" y="869190"/>
            <a:ext cx="1981200" cy="5105400"/>
          </a:xfrm>
          <a:prstGeom prst="rect">
            <a:avLst/>
          </a:prstGeom>
          <a:solidFill>
            <a:srgbClr val="65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48200" y="869190"/>
            <a:ext cx="1981200" cy="5105400"/>
          </a:xfrm>
          <a:prstGeom prst="rect">
            <a:avLst/>
          </a:prstGeom>
          <a:solidFill>
            <a:srgbClr val="709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81800" y="878715"/>
            <a:ext cx="1981200" cy="5105400"/>
          </a:xfrm>
          <a:prstGeom prst="rect">
            <a:avLst/>
          </a:prstGeom>
          <a:solidFill>
            <a:srgbClr val="C6B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5" y="1173990"/>
            <a:ext cx="1176530" cy="12893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1202565"/>
            <a:ext cx="1190625" cy="11906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4" y="1142744"/>
            <a:ext cx="1513192" cy="12313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7" y="979819"/>
            <a:ext cx="1609346" cy="1557245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457200" y="3612390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590799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724400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858000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457200" y="28194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 dirty="0" smtClean="0">
                <a:solidFill>
                  <a:schemeClr val="bg1"/>
                </a:solidFill>
                <a:latin typeface="Gill Sans Std" pitchFamily="34" charset="0"/>
              </a:rPr>
              <a:t>LARGEST DATABASE OF BENCHMARKS IN THE WORLD</a:t>
            </a:r>
            <a:endParaRPr lang="en-US" sz="1400" dirty="0" smtClean="0">
              <a:solidFill>
                <a:schemeClr val="bg1"/>
              </a:solidFill>
              <a:latin typeface="Gill Sans Std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2590800" y="28194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Gill Sans Std" pitchFamily="34" charset="0"/>
              </a:rPr>
              <a:t>WE UNDERSTAND MEASUREMENT AND IMPROVEMENT</a:t>
            </a:r>
            <a:endParaRPr lang="en-US" sz="1400" u="sng" dirty="0">
              <a:solidFill>
                <a:schemeClr val="bg1"/>
              </a:solidFill>
              <a:latin typeface="Gill Sans Std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724400" y="325028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Gill Sans Std" pitchFamily="34" charset="0"/>
              </a:rPr>
              <a:t>ROBUST NETWORK</a:t>
            </a:r>
            <a:endParaRPr lang="en-US" sz="1400" u="sng" dirty="0">
              <a:solidFill>
                <a:schemeClr val="bg1"/>
              </a:solidFill>
              <a:latin typeface="Gill Sans Std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844553" y="30348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Gill Sans Std" pitchFamily="34" charset="0"/>
              </a:rPr>
              <a:t>BUILD INTERNAL COMPETENCIES</a:t>
            </a:r>
            <a:endParaRPr lang="en-US" sz="1400" u="sng" dirty="0">
              <a:solidFill>
                <a:schemeClr val="bg1"/>
              </a:solidFill>
              <a:latin typeface="Gill Sans Std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7200" y="3733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Access more than 8,500 benchmarking and best-practice studies</a:t>
            </a:r>
            <a:endParaRPr lang="en-US" sz="1400" dirty="0">
              <a:solidFill>
                <a:schemeClr val="bg1"/>
              </a:solidFill>
              <a:latin typeface="Gill Sans Std Light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590799" y="37338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Compare your processes to other organizations around the world against more than 1,200 measures in 25 assessments</a:t>
            </a:r>
            <a:endParaRPr lang="en-US" sz="1400" dirty="0">
              <a:solidFill>
                <a:schemeClr val="bg1"/>
              </a:solidFill>
              <a:latin typeface="Gill Sans Std Light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4724400" y="3720353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Join a worldwide network of more than 15,000 professionals dedicated to process and performance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improvement</a:t>
            </a:r>
            <a:endParaRPr lang="en-US" sz="1400" dirty="0">
              <a:solidFill>
                <a:schemeClr val="bg1"/>
              </a:solidFill>
              <a:latin typeface="Gill Sans Std Light" pitchFamily="34" charset="0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6858000" y="37338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Incorporate the world’s most widely used process framework, giving organizations a common language for functions, processes,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Std Light" pitchFamily="34" charset="0"/>
              </a:rPr>
              <a:t>and activities independent of structure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5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QC Infographic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6200" y="155448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3390595" y="6693576"/>
            <a:ext cx="2133600" cy="164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EB5E71-78A3-44B3-A81A-66F433555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381000" y="869190"/>
            <a:ext cx="1981200" cy="5105400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514600" y="869190"/>
            <a:ext cx="1981200" cy="5105400"/>
          </a:xfrm>
          <a:prstGeom prst="rect">
            <a:avLst/>
          </a:prstGeom>
          <a:solidFill>
            <a:srgbClr val="65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648200" y="869190"/>
            <a:ext cx="1981200" cy="5105400"/>
          </a:xfrm>
          <a:prstGeom prst="rect">
            <a:avLst/>
          </a:prstGeom>
          <a:solidFill>
            <a:srgbClr val="709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6781800" y="878715"/>
            <a:ext cx="1981200" cy="5105400"/>
          </a:xfrm>
          <a:prstGeom prst="rect">
            <a:avLst/>
          </a:prstGeom>
          <a:solidFill>
            <a:srgbClr val="C6B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64790"/>
            <a:ext cx="1828800" cy="2133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Access more than 8,500 benchmarking and best-practice studies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590800" y="3764790"/>
            <a:ext cx="1828800" cy="2133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Compare your processes to other organizations around the world against more than 1,200 measures in 25 assessments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764790"/>
            <a:ext cx="1828800" cy="2133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Join a worldwide network of more than 15,000 professionals dedicated to process and performance</a:t>
            </a:r>
          </a:p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improvement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0" y="3764790"/>
            <a:ext cx="1828800" cy="21336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Incorporate the world’s most widely used process framework, giving organizations a common language for functions, processes, and activities independent of structure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5" y="1173990"/>
            <a:ext cx="1176530" cy="12893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1202565"/>
            <a:ext cx="1190625" cy="11906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4" y="1142744"/>
            <a:ext cx="1513192" cy="12313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7" y="979819"/>
            <a:ext cx="1609346" cy="1557245"/>
          </a:xfrm>
          <a:prstGeom prst="rect">
            <a:avLst/>
          </a:prstGeom>
        </p:spPr>
      </p:pic>
      <p:sp>
        <p:nvSpPr>
          <p:cNvPr id="5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774190"/>
            <a:ext cx="1828800" cy="733425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LARGEST DATABASE OF BENCHMARKS IN THE WORLD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2590800" y="2783715"/>
            <a:ext cx="1828800" cy="733425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WE UNDERSTAND MEASUREMENT AND IMPROVEMENT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2774190"/>
            <a:ext cx="1828800" cy="733425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ROBUST NETWORK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2774190"/>
            <a:ext cx="1828800" cy="733425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BUILD INTERNAL COMPETENCIES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457200" y="3612390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2590799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4724400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6858000" y="3610244"/>
            <a:ext cx="1828800" cy="0"/>
          </a:xfrm>
          <a:prstGeom prst="line">
            <a:avLst/>
          </a:prstGeom>
          <a:ln w="15875" cap="flat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9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914400"/>
            <a:ext cx="1981200" cy="5105400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14600" y="914400"/>
            <a:ext cx="1981200" cy="5105400"/>
          </a:xfrm>
          <a:prstGeom prst="rect">
            <a:avLst/>
          </a:prstGeom>
          <a:solidFill>
            <a:srgbClr val="65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48200" y="914400"/>
            <a:ext cx="1981200" cy="5105400"/>
          </a:xfrm>
          <a:prstGeom prst="rect">
            <a:avLst/>
          </a:prstGeom>
          <a:solidFill>
            <a:srgbClr val="709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81800" y="923925"/>
            <a:ext cx="1981200" cy="5105400"/>
          </a:xfrm>
          <a:prstGeom prst="rect">
            <a:avLst/>
          </a:prstGeom>
          <a:solidFill>
            <a:srgbClr val="E2D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990600"/>
            <a:ext cx="1828800" cy="16002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590800" y="990600"/>
            <a:ext cx="1828800" cy="16002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24400" y="990600"/>
            <a:ext cx="1828800" cy="16002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858000" y="990600"/>
            <a:ext cx="1828800" cy="16002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57200" y="2743200"/>
            <a:ext cx="1828800" cy="32004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590800" y="2743200"/>
            <a:ext cx="1828800" cy="32004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724400" y="2743200"/>
            <a:ext cx="1828800" cy="32004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858000" y="2743200"/>
            <a:ext cx="1828800" cy="32004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2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57734" y="16002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734" y="1600200"/>
            <a:ext cx="2209800" cy="3352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57734" y="1981200"/>
            <a:ext cx="1981200" cy="2971800"/>
          </a:xfrm>
        </p:spPr>
        <p:txBody>
          <a:bodyPr anchor="t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457734" y="19050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944009" y="16002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0"/>
          </p:nvPr>
        </p:nvSpPr>
        <p:spPr>
          <a:xfrm>
            <a:off x="4667534" y="1600200"/>
            <a:ext cx="2209800" cy="3352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944009" y="1981200"/>
            <a:ext cx="1981200" cy="2971800"/>
          </a:xfrm>
        </p:spPr>
        <p:txBody>
          <a:bodyPr anchor="t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6944009" y="19050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7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3657600"/>
            <a:ext cx="4191000" cy="2286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3962400"/>
            <a:ext cx="41910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4724400" y="3352800"/>
            <a:ext cx="4191000" cy="2667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28600" y="4038600"/>
            <a:ext cx="41910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28600" y="838200"/>
            <a:ext cx="4191000" cy="2667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724400" y="838200"/>
            <a:ext cx="4191000" cy="2286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724400" y="1143000"/>
            <a:ext cx="41910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724400" y="1219200"/>
            <a:ext cx="41910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8382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6534" y="3276600"/>
            <a:ext cx="2342866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2362200" cy="2133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76534" y="3657600"/>
            <a:ext cx="2342866" cy="2362200"/>
          </a:xfrm>
        </p:spPr>
        <p:txBody>
          <a:bodyPr anchor="t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6534" y="3581400"/>
            <a:ext cx="2342866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410518" y="3276600"/>
            <a:ext cx="2342866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3391184" y="914400"/>
            <a:ext cx="2362200" cy="2133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410518" y="3657600"/>
            <a:ext cx="2342866" cy="2362200"/>
          </a:xfrm>
        </p:spPr>
        <p:txBody>
          <a:bodyPr anchor="t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10518" y="3581400"/>
            <a:ext cx="2342866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343934" y="3276600"/>
            <a:ext cx="2342866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6324600" y="914400"/>
            <a:ext cx="2362200" cy="2133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343934" y="3657600"/>
            <a:ext cx="2342866" cy="2362200"/>
          </a:xfrm>
        </p:spPr>
        <p:txBody>
          <a:bodyPr anchor="t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343934" y="3581400"/>
            <a:ext cx="2342866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0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962400"/>
            <a:ext cx="3962400" cy="685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4648200"/>
            <a:ext cx="3962401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9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38400" y="9144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2209800" cy="23622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38400" y="1295400"/>
            <a:ext cx="19812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438400" y="12192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421331" y="35814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7"/>
          </p:nvPr>
        </p:nvSpPr>
        <p:spPr>
          <a:xfrm>
            <a:off x="135331" y="3581400"/>
            <a:ext cx="2209800" cy="23622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421331" y="3962400"/>
            <a:ext cx="19812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421331" y="38862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934200" y="9144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0"/>
          </p:nvPr>
        </p:nvSpPr>
        <p:spPr>
          <a:xfrm>
            <a:off x="4648200" y="914400"/>
            <a:ext cx="2209800" cy="23622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934200" y="1295400"/>
            <a:ext cx="19812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6934200" y="12192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917131" y="3581400"/>
            <a:ext cx="1981200" cy="266700"/>
          </a:xfrm>
        </p:spPr>
        <p:txBody>
          <a:bodyPr anchor="t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23"/>
          </p:nvPr>
        </p:nvSpPr>
        <p:spPr>
          <a:xfrm>
            <a:off x="4631131" y="3581400"/>
            <a:ext cx="2209800" cy="23622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917131" y="3962400"/>
            <a:ext cx="1981200" cy="1981200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Content Here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6917131" y="3886200"/>
            <a:ext cx="1981200" cy="0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6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52400"/>
            <a:ext cx="563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85800"/>
            <a:ext cx="868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038600" cy="266700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10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3400" y="838200"/>
            <a:ext cx="4572000" cy="2667000"/>
          </a:xfrm>
        </p:spPr>
        <p:txBody>
          <a:bodyPr lIns="91440">
            <a:normAutofit/>
          </a:bodyPr>
          <a:lstStyle>
            <a:lvl1pPr>
              <a:defRPr sz="2400" kern="700" baseline="0"/>
            </a:lvl1pPr>
            <a:lvl2pPr>
              <a:defRPr sz="2000" kern="700" baseline="0"/>
            </a:lvl2pPr>
            <a:lvl3pPr>
              <a:defRPr sz="1800" kern="700" baseline="0"/>
            </a:lvl3pPr>
            <a:lvl4pPr>
              <a:defRPr sz="1600" kern="700" baseline="0"/>
            </a:lvl4pPr>
            <a:lvl5pPr>
              <a:defRPr sz="1600" kern="7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2400" y="3581400"/>
            <a:ext cx="8763000" cy="2514600"/>
          </a:xfrm>
        </p:spPr>
        <p:txBody>
          <a:bodyPr lIns="91440">
            <a:normAutofit/>
          </a:bodyPr>
          <a:lstStyle>
            <a:lvl1pPr>
              <a:defRPr sz="2400" kern="700" baseline="0"/>
            </a:lvl1pPr>
            <a:lvl2pPr>
              <a:defRPr sz="2000" kern="700" baseline="0"/>
            </a:lvl2pPr>
            <a:lvl3pPr>
              <a:defRPr sz="1800" kern="700" baseline="0"/>
            </a:lvl3pPr>
            <a:lvl4pPr>
              <a:defRPr sz="1600" kern="700" baseline="0"/>
            </a:lvl4pPr>
            <a:lvl5pPr>
              <a:defRPr sz="1600" kern="7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Q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6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52400"/>
            <a:ext cx="5638800" cy="5334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3886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Company Address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5800" y="4155008"/>
            <a:ext cx="316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123 North Post Oak | Houston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| Texas 77024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4528244"/>
            <a:ext cx="106455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Phone: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5800" y="479705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US: 1-800-776-9676</a:t>
            </a:r>
            <a:r>
              <a:rPr lang="en-US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| INTL: +1-713-681-4020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85799" y="5202331"/>
            <a:ext cx="106455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Fax: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5799" y="5471139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713-681-8578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143500" y="3886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Email: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143500" y="4528244"/>
            <a:ext cx="106455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Website: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143500" y="479705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www.apqc.org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181600" y="415594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apqcinfo@apqc.org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76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CONTACT US</a:t>
            </a:r>
            <a:endParaRPr lang="en-US" sz="3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4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2209796"/>
            <a:ext cx="1828804" cy="18288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52400"/>
            <a:ext cx="5638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94954"/>
            <a:ext cx="7315200" cy="422422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58353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www.apqc.org</a:t>
            </a:r>
            <a:endParaRPr lang="en-US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194954"/>
            <a:ext cx="609600" cy="422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7" y="6210442"/>
            <a:ext cx="1027183" cy="395580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6279"/>
            <a:ext cx="1828804" cy="1828804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6" y="2209796"/>
            <a:ext cx="1828804" cy="182880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52400" y="152400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CONNECT</a:t>
            </a:r>
            <a:r>
              <a:rPr lang="en-US" sz="3000" baseline="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WITH US</a:t>
            </a:r>
            <a:endParaRPr lang="en-US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4" name="Picture 13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6" y="2209796"/>
            <a:ext cx="1828804" cy="182880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90502" y="4264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11"/>
              </a:rPr>
              <a:t>www.apqc.org/facebook</a:t>
            </a:r>
            <a:endParaRPr lang="en-US" sz="1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08615" y="4264222"/>
            <a:ext cx="144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12"/>
              </a:rPr>
              <a:t>@</a:t>
            </a:r>
            <a:r>
              <a:rPr lang="en-US" sz="1400" dirty="0" err="1" smtClean="0">
                <a:hlinkClick r:id="rId12"/>
              </a:rPr>
              <a:t>apqc</a:t>
            </a:r>
            <a:endParaRPr lang="en-US" sz="14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72000" y="426422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13"/>
              </a:rPr>
              <a:t>www.apqc.org/linkedin</a:t>
            </a:r>
            <a:endParaRPr lang="en-US" sz="140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781798" y="425655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14"/>
              </a:rPr>
              <a:t>www.apqc.org/blog</a:t>
            </a:r>
            <a:endParaRPr lang="en-US" sz="1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1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al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67200" y="0"/>
            <a:ext cx="48768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5219700" y="1943100"/>
            <a:ext cx="2971800" cy="2971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9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41" y="2806155"/>
            <a:ext cx="1856718" cy="12456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81400"/>
            <a:ext cx="2895600" cy="1447800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1647" y="23622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3F72"/>
                </a:solidFill>
                <a:latin typeface="Franklin Gothic Medium Cond" panose="020B0606030402020204" pitchFamily="34" charset="0"/>
              </a:rPr>
              <a:t>CONTACT US</a:t>
            </a:r>
            <a:endParaRPr lang="en-US" sz="3000" dirty="0">
              <a:solidFill>
                <a:srgbClr val="003F7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3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67200" y="0"/>
            <a:ext cx="48768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5219700" y="1943100"/>
            <a:ext cx="2971800" cy="29718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709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 userDrawn="1"/>
        </p:nvSpPr>
        <p:spPr>
          <a:xfrm>
            <a:off x="5866263" y="2762249"/>
            <a:ext cx="1677538" cy="1123951"/>
          </a:xfrm>
          <a:prstGeom prst="wedgeRoundRectCallout">
            <a:avLst>
              <a:gd name="adj1" fmla="val -32625"/>
              <a:gd name="adj2" fmla="val 8116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51647" y="3152001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3F72"/>
                </a:solidFill>
                <a:latin typeface="Franklin Gothic Medium Cond" panose="020B0606030402020204" pitchFamily="34" charset="0"/>
              </a:rPr>
              <a:t>QUESTIONS</a:t>
            </a:r>
            <a:endParaRPr lang="en-US" sz="3000" dirty="0">
              <a:solidFill>
                <a:srgbClr val="003F7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4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67200" y="0"/>
            <a:ext cx="48768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09900"/>
            <a:ext cx="3657600" cy="838200"/>
          </a:xfrm>
        </p:spPr>
        <p:txBody>
          <a:bodyPr/>
          <a:lstStyle>
            <a:lvl1pPr algn="ctr">
              <a:defRPr>
                <a:solidFill>
                  <a:srgbClr val="003F7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219700" y="1943100"/>
            <a:ext cx="2971800" cy="29718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709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632450" y="2482850"/>
            <a:ext cx="2146300" cy="1892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Icon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8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2895600" cy="1447800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1647" y="22860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3F72"/>
                </a:solidFill>
                <a:latin typeface="Franklin Gothic Medium Cond" panose="020B0606030402020204" pitchFamily="34" charset="0"/>
              </a:rPr>
              <a:t>SPEAKER</a:t>
            </a:r>
            <a:endParaRPr lang="en-US" sz="3000" dirty="0">
              <a:solidFill>
                <a:srgbClr val="003F72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3962400"/>
            <a:ext cx="3962400" cy="685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4648200"/>
            <a:ext cx="3962401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447800"/>
            <a:ext cx="2895600" cy="1447800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1647" y="2286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3F72"/>
                </a:solidFill>
                <a:latin typeface="Franklin Gothic Medium Cond" panose="020B0606030402020204" pitchFamily="34" charset="0"/>
              </a:rPr>
              <a:t>SPEAKERS</a:t>
            </a:r>
            <a:endParaRPr lang="en-US" sz="3000" dirty="0">
              <a:solidFill>
                <a:srgbClr val="003F7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4267200"/>
            <a:ext cx="2895600" cy="1447800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78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33400" y="2286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SPEAKERS</a:t>
            </a:r>
            <a:endParaRPr lang="en-US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657600"/>
            <a:ext cx="2057400" cy="2514600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43300" y="3657600"/>
            <a:ext cx="2057400" cy="2514600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3657600"/>
            <a:ext cx="2057400" cy="2514600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76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3962400"/>
            <a:ext cx="3962400" cy="685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4648200"/>
            <a:ext cx="3962401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0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3962400"/>
            <a:ext cx="3962400" cy="685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4648200"/>
            <a:ext cx="3962401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3" y="0"/>
            <a:ext cx="3213829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1582" y="152400"/>
            <a:ext cx="5638800" cy="5334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200" y="155448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Agenda summary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429000" y="914400"/>
            <a:ext cx="5562600" cy="5105400"/>
          </a:xfrm>
        </p:spPr>
        <p:txBody>
          <a:bodyPr>
            <a:normAutofit/>
          </a:bodyPr>
          <a:lstStyle>
            <a:lvl1pPr marL="285750" indent="-285750">
              <a:buSzPct val="75000"/>
              <a:buFont typeface="Courier New" panose="02070309020205020404" pitchFamily="49" charset="0"/>
              <a:buChar char="o"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194954"/>
            <a:ext cx="7315200" cy="422422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258353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www.apqc.org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534400" y="6194954"/>
            <a:ext cx="609600" cy="422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7" y="6210442"/>
            <a:ext cx="1027183" cy="39558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90595" y="6693576"/>
            <a:ext cx="2133600" cy="164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5E71-78A3-44B3-A81A-66F433555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0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5" y="0"/>
            <a:ext cx="321259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1582" y="152400"/>
            <a:ext cx="5638800" cy="5334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200" y="155448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429000" y="914400"/>
            <a:ext cx="5562600" cy="5105400"/>
          </a:xfrm>
        </p:spPr>
        <p:txBody>
          <a:bodyPr>
            <a:normAutofit/>
          </a:bodyPr>
          <a:lstStyle>
            <a:lvl1pPr marL="285750" indent="-285750">
              <a:buSzPct val="75000"/>
              <a:buFont typeface="Courier New" panose="02070309020205020404" pitchFamily="49" charset="0"/>
              <a:buChar char="o"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194954"/>
            <a:ext cx="7315200" cy="422422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258353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Gill Sans Std" pitchFamily="34" charset="0"/>
              </a:rPr>
              <a:t>www.apqc.org</a:t>
            </a:r>
            <a:endParaRPr lang="en-US" sz="1100" dirty="0">
              <a:solidFill>
                <a:schemeClr val="bg1"/>
              </a:solidFill>
              <a:latin typeface="Gill Sans Std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534400" y="6194954"/>
            <a:ext cx="609600" cy="422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7" y="6210442"/>
            <a:ext cx="1027183" cy="39558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90595" y="6693576"/>
            <a:ext cx="2133600" cy="164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5E71-78A3-44B3-A81A-66F433555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1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1"/>
            <a:ext cx="5562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5E71-78A3-44B3-A81A-66F4335559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9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6881774" cy="60960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2971800"/>
            <a:ext cx="701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7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582" y="152400"/>
            <a:ext cx="5638800" cy="5334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55448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7376"/>
            <a:ext cx="1981200" cy="240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APQC.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90595" y="6693576"/>
            <a:ext cx="2133600" cy="164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5E71-78A3-44B3-A81A-66F433555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94954"/>
            <a:ext cx="7315200" cy="422422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58353"/>
            <a:ext cx="731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www.apqc.org</a:t>
            </a:r>
            <a:endParaRPr lang="en-US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4400" y="6194954"/>
            <a:ext cx="609600" cy="422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7" y="6210442"/>
            <a:ext cx="1027183" cy="3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5" r:id="rId5"/>
    <p:sldLayoutId id="2147483670" r:id="rId6"/>
    <p:sldLayoutId id="2147483679" r:id="rId7"/>
    <p:sldLayoutId id="2147483649" r:id="rId8"/>
    <p:sldLayoutId id="2147483668" r:id="rId9"/>
    <p:sldLayoutId id="2147483650" r:id="rId10"/>
    <p:sldLayoutId id="2147483674" r:id="rId11"/>
    <p:sldLayoutId id="2147483669" r:id="rId12"/>
    <p:sldLayoutId id="2147483677" r:id="rId13"/>
    <p:sldLayoutId id="2147483671" r:id="rId14"/>
    <p:sldLayoutId id="2147483651" r:id="rId15"/>
    <p:sldLayoutId id="2147483652" r:id="rId16"/>
    <p:sldLayoutId id="2147483673" r:id="rId17"/>
    <p:sldLayoutId id="2147483672" r:id="rId18"/>
    <p:sldLayoutId id="2147483675" r:id="rId19"/>
    <p:sldLayoutId id="2147483653" r:id="rId20"/>
    <p:sldLayoutId id="2147483654" r:id="rId21"/>
    <p:sldLayoutId id="2147483678" r:id="rId22"/>
    <p:sldLayoutId id="2147483656" r:id="rId23"/>
    <p:sldLayoutId id="2147483676" r:id="rId24"/>
    <p:sldLayoutId id="2147483681" r:id="rId25"/>
    <p:sldLayoutId id="2147483662" r:id="rId26"/>
    <p:sldLayoutId id="2147483664" r:id="rId27"/>
    <p:sldLayoutId id="2147483663" r:id="rId28"/>
    <p:sldLayoutId id="2147483680" r:id="rId29"/>
    <p:sldLayoutId id="2147483682" r:id="rId30"/>
    <p:sldLayoutId id="2147483683" r:id="rId31"/>
    <p:sldLayoutId id="2147483684" r:id="rId3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baseline="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Gill Sans Std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ill Sans Std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Std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ill Sans Std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600" kern="1200">
          <a:solidFill>
            <a:schemeClr val="tx1">
              <a:lumMod val="75000"/>
              <a:lumOff val="25000"/>
            </a:schemeClr>
          </a:solidFill>
          <a:latin typeface="Gill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pqc.org/CFODimensions2015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962400" cy="4191000"/>
          </a:xfrm>
        </p:spPr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fP&amp;A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AN Easy Case to Make But A Difficult VISION </a:t>
            </a:r>
            <a:br>
              <a:rPr lang="en-US" dirty="0" smtClean="0"/>
            </a:br>
            <a:r>
              <a:rPr lang="en-US" dirty="0" smtClean="0"/>
              <a:t>to Realize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6800" y="4648200"/>
            <a:ext cx="3962401" cy="1143000"/>
          </a:xfrm>
        </p:spPr>
        <p:txBody>
          <a:bodyPr>
            <a:normAutofit fontScale="85000" lnSpcReduction="20000"/>
          </a:bodyPr>
          <a:lstStyle/>
          <a:p>
            <a:endParaRPr lang="en-US" sz="1200" dirty="0" smtClean="0"/>
          </a:p>
          <a:p>
            <a:r>
              <a:rPr lang="en-US" sz="1800" dirty="0" smtClean="0"/>
              <a:t>Mary Driscoll, APQC</a:t>
            </a:r>
          </a:p>
          <a:p>
            <a:r>
              <a:rPr lang="en-US" sz="1800" dirty="0" smtClean="0"/>
              <a:t>October 20, 2018</a:t>
            </a:r>
          </a:p>
          <a:p>
            <a:r>
              <a:rPr lang="en-US" sz="1800" dirty="0" smtClean="0"/>
              <a:t>CFO Dimensions</a:t>
            </a:r>
          </a:p>
          <a:p>
            <a:r>
              <a:rPr lang="en-US" sz="1800" dirty="0" smtClean="0"/>
              <a:t>New York City, October  20, 2018 </a:t>
            </a:r>
          </a:p>
        </p:txBody>
      </p:sp>
    </p:spTree>
    <p:extLst>
      <p:ext uri="{BB962C8B-B14F-4D97-AF65-F5344CB8AC3E}">
        <p14:creationId xmlns:p14="http://schemas.microsoft.com/office/powerpoint/2010/main" val="42506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Question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94187" y="914400"/>
            <a:ext cx="8229600" cy="8382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Which of the following budgeting techniques are used by your business entity?  Primary?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38800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year plus percentage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Activity based 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Demand pull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Zero based 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Predictive modelling, e.g. stochastic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3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Which of the following budgeting and forecasting techniques are used by your business entity?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43536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4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Which statement best describes the value that comes from your organization’s approach to annual budgeting?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502503"/>
              </p:ext>
            </p:extLst>
          </p:nvPr>
        </p:nvGraphicFramePr>
        <p:xfrm>
          <a:off x="228600" y="1600200"/>
          <a:ext cx="8763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2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leaders need to be convinced that strong FP&amp;A capabilities can free resources from transaction processing and generate value with decision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up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are the most vexing barriers to improving FP&amp;A’s value to the business?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401033"/>
              </p:ext>
            </p:extLst>
          </p:nvPr>
        </p:nvGraphicFramePr>
        <p:xfrm>
          <a:off x="457200" y="1524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3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CFOs need to take a fresh look at FP&amp;A design, tools, and talent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audience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28600" y="914400"/>
            <a:ext cx="8229600" cy="762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How is data leveraged within your organization to assist in decision making? Primary?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Simple aggregation of exposure and losses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Basic cause-and-effect analyses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Scenario and “what if” analyses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Predictive analysis techniques to project probable outcomes</a:t>
            </a:r>
            <a:endParaRPr lang="en-US" sz="20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FP&amp;A design, tools, talent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How is data leveraged within your organization to assist in decision making? (Check all that apply.)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1606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FP&amp;A design, tools, talent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In your opinion, the business entity you serve is committed to: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223837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8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FP&amp;A design, tools, talent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How would you rate the overall effectiveness of the business analysis currently provided by FP&amp;A?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196040"/>
              </p:ext>
            </p:extLst>
          </p:nvPr>
        </p:nvGraphicFramePr>
        <p:xfrm>
          <a:off x="457200" y="1524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4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2667000"/>
            <a:ext cx="2895600" cy="14478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Mary Driscoll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Senior Research Fellow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Financial Management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APQC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FP&amp;A managers need to get invited to the problem-solving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US Axle:</a:t>
            </a:r>
          </a:p>
          <a:p>
            <a:pPr indent="5873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theory of constraints</a:t>
            </a:r>
          </a:p>
          <a:p>
            <a:pPr indent="5873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throughput accounting</a:t>
            </a:r>
          </a:p>
          <a:p>
            <a:pPr indent="5873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operating lean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CF Industries: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  effective story telling</a:t>
            </a:r>
          </a:p>
          <a:p>
            <a:pPr marL="973138" indent="-515938">
              <a:buFont typeface="Wingdings" panose="05000000000000000000" pitchFamily="2" charset="2"/>
              <a:buChar char="§"/>
            </a:pPr>
            <a:r>
              <a:rPr lang="en-US" dirty="0" smtClean="0"/>
              <a:t>comparing performance of plants—capital efficiency</a:t>
            </a:r>
          </a:p>
          <a:p>
            <a:pPr indent="0">
              <a:buFont typeface="Wingdings" panose="05000000000000000000" pitchFamily="2" charset="2"/>
              <a:buChar char="§"/>
            </a:pPr>
            <a:r>
              <a:rPr lang="en-US" dirty="0" smtClean="0"/>
              <a:t>      delving into multiple cost 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Generating information and insights for decision 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analytical techniques deliver a clear business benefit.</a:t>
            </a:r>
          </a:p>
        </p:txBody>
      </p:sp>
    </p:spTree>
    <p:extLst>
      <p:ext uri="{BB962C8B-B14F-4D97-AF65-F5344CB8AC3E}">
        <p14:creationId xmlns:p14="http://schemas.microsoft.com/office/powerpoint/2010/main" val="42030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audience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04800" y="914400"/>
            <a:ext cx="8229600" cy="6096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Does your organization currently develop rolling forecasts?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81200"/>
            <a:ext cx="45232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</a:p>
          <a:p>
            <a:endParaRPr lang="en-US" dirty="0"/>
          </a:p>
          <a:p>
            <a:r>
              <a:rPr lang="en-US" dirty="0" smtClean="0"/>
              <a:t>No</a:t>
            </a:r>
          </a:p>
          <a:p>
            <a:endParaRPr lang="en-US" dirty="0"/>
          </a:p>
          <a:p>
            <a:r>
              <a:rPr lang="en-US" dirty="0" smtClean="0"/>
              <a:t>No, but plan to do so in next 12- to-18 months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Does your organization currently develop rolling forecasts?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47339"/>
              </p:ext>
            </p:extLst>
          </p:nvPr>
        </p:nvGraphicFramePr>
        <p:xfrm>
          <a:off x="4572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Percentage of survey respondents reporting on their organizations’ budgeting process alignment with unfolding business strategy, effectiveness, value, and forecast reliability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351105"/>
              </p:ext>
            </p:extLst>
          </p:nvPr>
        </p:nvGraphicFramePr>
        <p:xfrm>
          <a:off x="457200" y="19050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1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Effectiveness of FP&amp;A when using scenario analysis and predictive analysis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r="48484" b="7445"/>
          <a:stretch/>
        </p:blipFill>
        <p:spPr>
          <a:xfrm>
            <a:off x="206298" y="1905000"/>
            <a:ext cx="4551214" cy="3575795"/>
          </a:xfrm>
        </p:spPr>
      </p:pic>
      <p:pic>
        <p:nvPicPr>
          <p:cNvPr id="1029" name="Picture 5" descr="Advanced Planning WEbin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64343" r="1263" b="20091"/>
          <a:stretch>
            <a:fillRect/>
          </a:stretch>
        </p:blipFill>
        <p:spPr bwMode="auto">
          <a:xfrm>
            <a:off x="4876800" y="1981199"/>
            <a:ext cx="41132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3D7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2D47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of enabling technology suggests a brighter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technology is being used in FP&amp;A and internal reporting?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766810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2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77724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plans to move any financial work to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work is already enabled by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move some (or more) work to cloud in a year or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know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audience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1066800"/>
            <a:ext cx="8229600" cy="6096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What are your finance team’s plans for cloud technology?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5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0" y="762000"/>
            <a:ext cx="55626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O</a:t>
            </a:r>
            <a:r>
              <a:rPr lang="en-US" dirty="0" smtClean="0">
                <a:latin typeface="Gill Sans MT" panose="020B0502020104020203" pitchFamily="34" charset="0"/>
              </a:rPr>
              <a:t>verview by our sponsor, Grant Thornton</a:t>
            </a:r>
          </a:p>
          <a:p>
            <a:r>
              <a:rPr lang="en-US" dirty="0">
                <a:latin typeface="Gill Sans MT" panose="020B0502020104020203" pitchFamily="34" charset="0"/>
              </a:rPr>
              <a:t>Why this research now?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Key Findings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Questions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Contact Information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are your finance team’s plans for cloud technology?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087874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are the main barriers currently preventing a move to the cloud?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05878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0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research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www2.apqc.org/CFODimensions2015</a:t>
            </a:r>
            <a:endParaRPr lang="en-US" u="sng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53948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APQC’s Financial Management Research Guide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3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6858000" cy="533400"/>
          </a:xfrm>
        </p:spPr>
        <p:txBody>
          <a:bodyPr/>
          <a:lstStyle/>
          <a:p>
            <a:r>
              <a:rPr lang="en-US" dirty="0" smtClean="0">
                <a:solidFill>
                  <a:srgbClr val="4F2D7F"/>
                </a:solidFill>
              </a:rPr>
              <a:t>Add real forecasting and strategic planning value—</a:t>
            </a:r>
            <a:r>
              <a:rPr lang="en-US" dirty="0">
                <a:solidFill>
                  <a:srgbClr val="B499DB"/>
                </a:solidFill>
              </a:rPr>
              <a:t>Start 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B499D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905000"/>
            <a:ext cx="8423275" cy="4197370"/>
          </a:xfrm>
        </p:spPr>
        <p:txBody>
          <a:bodyPr/>
          <a:lstStyle/>
          <a:p>
            <a:pPr lvl="0"/>
            <a:r>
              <a:rPr lang="en-US" sz="2400" dirty="0" smtClean="0"/>
              <a:t>Gather </a:t>
            </a:r>
            <a:r>
              <a:rPr lang="en-US" sz="2400" dirty="0"/>
              <a:t>and leverage integrated financial and operational data </a:t>
            </a:r>
          </a:p>
          <a:p>
            <a:pPr lvl="0"/>
            <a:r>
              <a:rPr lang="en-US" sz="2400" dirty="0"/>
              <a:t>Develop a comprehensive plan that addresses process, people and technology</a:t>
            </a:r>
          </a:p>
          <a:p>
            <a:pPr lvl="0"/>
            <a:r>
              <a:rPr lang="en-US" sz="2400" dirty="0"/>
              <a:t>Select an enterprise-class EPM software deployment strategy (</a:t>
            </a:r>
            <a:r>
              <a:rPr lang="en-US" sz="2400" dirty="0" err="1"/>
              <a:t>on-premise</a:t>
            </a:r>
            <a:r>
              <a:rPr lang="en-US" sz="2400" dirty="0"/>
              <a:t>, cloud or hybrid)</a:t>
            </a:r>
          </a:p>
          <a:p>
            <a:pPr lvl="0"/>
            <a:r>
              <a:rPr lang="en-US" sz="2400" dirty="0"/>
              <a:t>Make the planning process transparent throughout the organization</a:t>
            </a:r>
          </a:p>
          <a:p>
            <a:pPr lvl="0"/>
            <a:r>
              <a:rPr lang="en-US" sz="2400" dirty="0"/>
              <a:t>Move away from the annual budgeting process to continuous planning and forecasting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6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SENSE OF URGENCY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At least one in three strategic initiatives fails.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Institutional investors—especially activist investors—are putting extreme pressure on CEOs to produce exceptional revenue growth.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Market conditions, consumer demand, new technology, and the strength of U.S. dollar are complicating issues.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Why this research now?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Expect to see CFOs building more effective FP&amp;A and CPM capabilities.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©2015 APQC.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39665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ill Sans MT" panose="020B0502020104020203" pitchFamily="34" charset="0"/>
              </a:rPr>
              <a:t>Survey: 130 organizations, most with revenues greater than $1 billion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ill Sans MT" panose="020B0502020104020203" pitchFamily="34" charset="0"/>
              </a:rPr>
              <a:t>US = 50% ,   Europe = </a:t>
            </a:r>
            <a:r>
              <a:rPr lang="en-US" sz="2200" dirty="0">
                <a:latin typeface="Gill Sans MT" panose="020B0502020104020203" pitchFamily="34" charset="0"/>
              </a:rPr>
              <a:t>30 % </a:t>
            </a:r>
            <a:r>
              <a:rPr lang="en-US" sz="2200" dirty="0" smtClean="0">
                <a:latin typeface="Gill Sans MT" panose="020B0502020104020203" pitchFamily="34" charset="0"/>
              </a:rPr>
              <a:t>,   Asia = </a:t>
            </a:r>
            <a:r>
              <a:rPr lang="en-US" sz="2200" dirty="0">
                <a:latin typeface="Gill Sans MT" panose="020B0502020104020203" pitchFamily="34" charset="0"/>
              </a:rPr>
              <a:t>20% </a:t>
            </a:r>
            <a:endParaRPr lang="en-US" sz="22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ill Sans MT" panose="020B0502020104020203" pitchFamily="34" charset="0"/>
              </a:rPr>
              <a:t>Finance executives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ill Sans MT" panose="020B0502020104020203" pitchFamily="34" charset="0"/>
              </a:rPr>
              <a:t>Change management professionals focused on financial management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Gill Sans MT" panose="020B0502020104020203" pitchFamily="34" charset="0"/>
              </a:rPr>
              <a:t>Interviews with FP&amp;A leaders </a:t>
            </a:r>
            <a:endParaRPr lang="en-US" sz="2200" dirty="0">
              <a:latin typeface="Gill Sans MT" panose="020B0502020104020203" pitchFamily="34" charset="0"/>
            </a:endParaRPr>
          </a:p>
          <a:p>
            <a:endParaRPr lang="en-US" sz="2200" dirty="0" smtClean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8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alignment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In your opinion, how well-aligned is the current FP&amp;A model with the pace and needs of unfolding business strategy?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96642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06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approaches to target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APQC Powerpoint Theme">
  <a:themeElements>
    <a:clrScheme name="APQC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3F72"/>
      </a:accent1>
      <a:accent2>
        <a:srgbClr val="7090B7"/>
      </a:accent2>
      <a:accent3>
        <a:srgbClr val="BB650E"/>
      </a:accent3>
      <a:accent4>
        <a:srgbClr val="B6BF00"/>
      </a:accent4>
      <a:accent5>
        <a:srgbClr val="E2D478"/>
      </a:accent5>
      <a:accent6>
        <a:srgbClr val="C4262E"/>
      </a:accent6>
      <a:hlink>
        <a:srgbClr val="003F72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PQC Colors">
    <a:dk1>
      <a:srgbClr val="000000"/>
    </a:dk1>
    <a:lt1>
      <a:srgbClr val="FFFFFF"/>
    </a:lt1>
    <a:dk2>
      <a:srgbClr val="1F497D"/>
    </a:dk2>
    <a:lt2>
      <a:srgbClr val="EEECE1"/>
    </a:lt2>
    <a:accent1>
      <a:srgbClr val="003F72"/>
    </a:accent1>
    <a:accent2>
      <a:srgbClr val="7090B7"/>
    </a:accent2>
    <a:accent3>
      <a:srgbClr val="BB650E"/>
    </a:accent3>
    <a:accent4>
      <a:srgbClr val="B6BF00"/>
    </a:accent4>
    <a:accent5>
      <a:srgbClr val="E2D478"/>
    </a:accent5>
    <a:accent6>
      <a:srgbClr val="C4262E"/>
    </a:accent6>
    <a:hlink>
      <a:srgbClr val="003F72"/>
    </a:hlink>
    <a:folHlink>
      <a:srgbClr val="C0C0C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 APQC Powerpoint Theme</Template>
  <TotalTime>1207</TotalTime>
  <Words>825</Words>
  <Application>Microsoft Office PowerPoint</Application>
  <PresentationFormat>On-screen Show (4:3)</PresentationFormat>
  <Paragraphs>162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Gill Sans Std</vt:lpstr>
      <vt:lpstr>Franklin Gothic Medium Cond</vt:lpstr>
      <vt:lpstr>Gill Sans Std Light</vt:lpstr>
      <vt:lpstr>Courier New</vt:lpstr>
      <vt:lpstr>Arial Narrow</vt:lpstr>
      <vt:lpstr>Franklin Gothic Book</vt:lpstr>
      <vt:lpstr>Calibri</vt:lpstr>
      <vt:lpstr>Gill Sans MT</vt:lpstr>
      <vt:lpstr>Wingdings</vt:lpstr>
      <vt:lpstr>Franklin Gothic Demi</vt:lpstr>
      <vt:lpstr>2015 APQC Powerpoint Theme</vt:lpstr>
      <vt:lpstr>Advanced fP&amp;A:  AN Easy Case to Make But A Difficult VISION  to Realize</vt:lpstr>
      <vt:lpstr>PowerPoint Presentation</vt:lpstr>
      <vt:lpstr>PowerPoint Presentation</vt:lpstr>
      <vt:lpstr>Add real forecasting and strategic planning value—Start now </vt:lpstr>
      <vt:lpstr>THE SENSE OF URGENCY </vt:lpstr>
      <vt:lpstr>MAIN THEME</vt:lpstr>
      <vt:lpstr>RESEARCH methodology</vt:lpstr>
      <vt:lpstr>Need for alignment</vt:lpstr>
      <vt:lpstr>KEY FINDINGS</vt:lpstr>
      <vt:lpstr>Audience Question </vt:lpstr>
      <vt:lpstr>Target setting</vt:lpstr>
      <vt:lpstr>Target setting</vt:lpstr>
      <vt:lpstr>Key findings</vt:lpstr>
      <vt:lpstr>free up resources</vt:lpstr>
      <vt:lpstr>Key findings</vt:lpstr>
      <vt:lpstr> audience question</vt:lpstr>
      <vt:lpstr>FP&amp;A design, tools, talent</vt:lpstr>
      <vt:lpstr>FP&amp;A design, tools, talent</vt:lpstr>
      <vt:lpstr>FP&amp;A design, tools, talent</vt:lpstr>
      <vt:lpstr>Key findings</vt:lpstr>
      <vt:lpstr>Case study findings</vt:lpstr>
      <vt:lpstr>Key findings</vt:lpstr>
      <vt:lpstr> audience question</vt:lpstr>
      <vt:lpstr>ANALYTICS</vt:lpstr>
      <vt:lpstr>ANALYTICS</vt:lpstr>
      <vt:lpstr>ANALYTICS</vt:lpstr>
      <vt:lpstr>Key findings</vt:lpstr>
      <vt:lpstr>ENABLING TECHNOLOGY</vt:lpstr>
      <vt:lpstr> audience question</vt:lpstr>
      <vt:lpstr>Enabling technology</vt:lpstr>
      <vt:lpstr>Enabling technology</vt:lpstr>
      <vt:lpstr>PowerPoint Presentation</vt:lpstr>
      <vt:lpstr>Additional research content</vt:lpstr>
      <vt:lpstr>PowerPoint Presentation</vt:lpstr>
      <vt:lpstr>PowerPoint Presentation</vt:lpstr>
    </vt:vector>
  </TitlesOfParts>
  <Company>APQC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Planning</dc:title>
  <dc:creator>Admin</dc:creator>
  <cp:lastModifiedBy>Alan</cp:lastModifiedBy>
  <cp:revision>46</cp:revision>
  <dcterms:created xsi:type="dcterms:W3CDTF">2015-03-09T13:46:51Z</dcterms:created>
  <dcterms:modified xsi:type="dcterms:W3CDTF">2015-11-14T14:45:45Z</dcterms:modified>
</cp:coreProperties>
</file>